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0000FF"/>
    <a:srgbClr val="0099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333B8D-A785-4B82-BB21-54C74CB13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23BA791-8C3F-4775-8C9C-DEFF03D963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9F19F7-3B86-4781-925B-879575DFB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861-2CEB-4836-8CE5-C74756EA71C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78E226-C769-4C41-9A91-95241D825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45F279-CAFB-4ADC-9FF3-27DA774FF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DA87-8A74-453A-AF6B-29EE6DE8C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18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B17CCC-D31F-47F6-B3D9-671CCAE0B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6B8C5E6-6ED9-42C4-BE14-C8C97478E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1EAE09-0E22-4028-AAF3-E3AEFA86D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861-2CEB-4836-8CE5-C74756EA71C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8E5F09-F0BA-4709-82C5-2122BBE1C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35515C-4114-4804-878F-31B9ED2D3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DA87-8A74-453A-AF6B-29EE6DE8C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52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4AE202A-F018-4F9E-AE72-695425757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260F401-0839-408B-BC7D-09DCB3DC8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282FB3-297B-413A-BFCA-1F166411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861-2CEB-4836-8CE5-C74756EA71C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CAB762-9609-48DF-8D8A-CCB3E699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7C10F2-62A8-419D-BE5B-B58B4115C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DA87-8A74-453A-AF6B-29EE6DE8C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2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3A8DDD-ADC3-4FDF-B58E-2B9D325FD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CBBE26-1FA6-437C-849E-44A0BBEAF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6E5775-F9F3-472C-B293-8CA902F9C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861-2CEB-4836-8CE5-C74756EA71C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B5E762-8522-4B7C-A096-6B6861F89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3A6B1C-8672-443E-AA6C-FEC95E4F4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DA87-8A74-453A-AF6B-29EE6DE8C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16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9CE2DC-C7D8-43E9-8C1A-79018542F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6D3701-426E-404B-BFB9-43D4C2FF5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4E9122-7DF8-4742-8BBE-11F045397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861-2CEB-4836-8CE5-C74756EA71C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19FD72-B754-4D3A-B064-58FE30125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A0FAA2-557C-468A-889A-04E0BB37A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DA87-8A74-453A-AF6B-29EE6DE8C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99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E36C7A-D50C-4FDE-8016-F60E5D555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684EC6-7A48-47B5-AF05-137F83568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1572690-F7DB-4213-9AAD-BB9C9B9E5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113E2C-5BDF-4511-A08C-03EB290FF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861-2CEB-4836-8CE5-C74756EA71C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39B4E1-28C7-48F1-847E-69F70CF1F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31AB2F-8B5F-4E10-8BAE-2A9ABBD37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DA87-8A74-453A-AF6B-29EE6DE8C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90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AEC547-397C-40F9-A7F8-CAEC21F11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DB270B-699B-4BB2-85AA-6CBD1C8B3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F27A8E-E415-42EE-A154-575018864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B82289A-AC82-49B0-AB7C-CA3B11992F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8B89CFD-695B-4B1F-84AB-D72ADB5214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4BB8D7B-3FBC-421E-B1B1-582A6F719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861-2CEB-4836-8CE5-C74756EA71C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4D3E34E-1B86-498A-B115-47B229BD8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874BCC2-F8D2-46EE-A9FC-89E890647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DA87-8A74-453A-AF6B-29EE6DE8C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70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060FCB-73BE-4986-A763-7C20E814C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3036F8F-ADCA-45FD-8102-98687EBAF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861-2CEB-4836-8CE5-C74756EA71C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2E9511F-9CA3-4573-8799-674B9680B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C4ED43B-FEE4-4C4B-8D98-44614B011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DA87-8A74-453A-AF6B-29EE6DE8C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91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D145CDA-3DFC-4171-9EA9-E29EF6854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861-2CEB-4836-8CE5-C74756EA71C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76E4235-28AC-44F1-94A8-7D680B93E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984D50-8446-4211-926B-0C57014D8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DA87-8A74-453A-AF6B-29EE6DE8C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07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116449-EC6F-4DD2-87A8-97F2D6B01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173589-7FF0-42B2-AC07-4B652A3BB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6436745-C1FF-42E2-BB1C-6AAB4D22B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A6E2C3-1159-47B2-AF0B-3E38C6DE2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861-2CEB-4836-8CE5-C74756EA71C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3C31B2-A358-422F-B085-308BEF95E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98DC2F-59FD-4220-B41C-3A31A8FF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DA87-8A74-453A-AF6B-29EE6DE8C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97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96228-9CF5-486C-BD02-F04CFE653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D0858EC-FD2C-4126-A673-FD926D9C40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12EB7FB-5392-417C-9D96-3F861521A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DBB741-0DBE-4889-AB08-4A77C7A65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9861-2CEB-4836-8CE5-C74756EA71C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B0DE73-0EB6-4CDF-9A0B-1BD47EE17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A62FB4B-3726-40C5-8298-375074233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5DA87-8A74-453A-AF6B-29EE6DE8C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63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1D7D105-0964-4F5D-9940-F61CA8FCF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430031-3F99-4A2B-98F9-2DD861E8C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27D603-9CE4-42C7-80FD-FF2FE5807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9861-2CEB-4836-8CE5-C74756EA71C5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4FE5A6-E736-4A97-9677-62862C8B81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3C999A-95D6-42B4-BD87-949A5A62C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5DA87-8A74-453A-AF6B-29EE6DE8C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83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2C86EB-9045-46B7-AE64-88DF4353E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0533" y="83675"/>
            <a:ext cx="9144000" cy="1922678"/>
          </a:xfrm>
        </p:spPr>
        <p:txBody>
          <a:bodyPr>
            <a:normAutofit/>
          </a:bodyPr>
          <a:lstStyle/>
          <a:p>
            <a:r>
              <a:rPr lang="fr-FR" sz="4800" dirty="0"/>
              <a:t>Le Dernier Jour d’un condamné Chapitre 49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732439-0466-4E62-8349-AC9F2FA02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66152"/>
            <a:ext cx="9144000" cy="4545366"/>
          </a:xfrm>
        </p:spPr>
        <p:txBody>
          <a:bodyPr>
            <a:normAutofit fontScale="92500" lnSpcReduction="10000"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  <a:highlight>
                  <a:srgbClr val="00FF00"/>
                </a:highlight>
              </a:rPr>
              <a:t>Les axes de ce chapitre 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FR" dirty="0"/>
              <a:t>Lecture intégrale du chapitre 49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FR" dirty="0"/>
              <a:t>Compréhension du chapitre </a:t>
            </a:r>
          </a:p>
          <a:p>
            <a:pPr algn="l"/>
            <a:r>
              <a:rPr lang="fr-FR" dirty="0"/>
              <a:t>        a-l ’arrivée du monsieur demandé par le condamné</a:t>
            </a:r>
          </a:p>
          <a:p>
            <a:pPr algn="l"/>
            <a:r>
              <a:rPr lang="fr-FR" dirty="0"/>
              <a:t>        b-La déclaration du condamné: Déception et pitié</a:t>
            </a:r>
          </a:p>
          <a:p>
            <a:pPr algn="l"/>
            <a:r>
              <a:rPr lang="fr-FR" dirty="0"/>
              <a:t>        c- Le condamné et la foule</a:t>
            </a:r>
          </a:p>
          <a:p>
            <a:pPr algn="l"/>
            <a:r>
              <a:rPr lang="fr-FR" dirty="0"/>
              <a:t>       </a:t>
            </a:r>
            <a:r>
              <a:rPr lang="fr-FR" dirty="0" err="1"/>
              <a:t>d-La</a:t>
            </a:r>
            <a:r>
              <a:rPr lang="fr-FR" dirty="0"/>
              <a:t> progression du désespoir</a:t>
            </a:r>
          </a:p>
          <a:p>
            <a:pPr algn="l"/>
            <a:r>
              <a:rPr lang="fr-FR" dirty="0"/>
              <a:t>        e-Pourquoi le texte est-il dominé par des exclamations et des</a:t>
            </a:r>
          </a:p>
          <a:p>
            <a:pPr algn="l"/>
            <a:r>
              <a:rPr lang="fr-FR" dirty="0"/>
              <a:t>           interrogations</a:t>
            </a:r>
          </a:p>
          <a:p>
            <a:pPr algn="l"/>
            <a:r>
              <a:rPr lang="fr-FR" dirty="0"/>
              <a:t>       f- </a:t>
            </a:r>
            <a:r>
              <a:rPr lang="fr-FR" dirty="0" err="1"/>
              <a:t>Interprétaion</a:t>
            </a:r>
            <a:r>
              <a:rPr lang="fr-FR" dirty="0"/>
              <a:t> de la phrase </a:t>
            </a:r>
            <a:r>
              <a:rPr lang="fr-FR" u="sng" dirty="0">
                <a:solidFill>
                  <a:srgbClr val="C00000"/>
                </a:solidFill>
              </a:rPr>
              <a:t>‘’ Il est quatre heures’’</a:t>
            </a:r>
          </a:p>
          <a:p>
            <a:pPr algn="l"/>
            <a:r>
              <a:rPr lang="fr-FR" dirty="0">
                <a:solidFill>
                  <a:srgbClr val="C00000"/>
                </a:solidFill>
              </a:rPr>
              <a:t>3. Synthèse</a:t>
            </a:r>
          </a:p>
        </p:txBody>
      </p:sp>
    </p:spTree>
    <p:extLst>
      <p:ext uri="{BB962C8B-B14F-4D97-AF65-F5344CB8AC3E}">
        <p14:creationId xmlns:p14="http://schemas.microsoft.com/office/powerpoint/2010/main" val="114438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24EF982-E089-41E5-80F7-B776FBD0BB00}"/>
              </a:ext>
            </a:extLst>
          </p:cNvPr>
          <p:cNvSpPr txBox="1"/>
          <p:nvPr/>
        </p:nvSpPr>
        <p:spPr>
          <a:xfrm>
            <a:off x="1029810" y="266330"/>
            <a:ext cx="1026258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highlight>
                  <a:srgbClr val="FFFF00"/>
                </a:highlight>
              </a:rPr>
              <a:t>1.Lecture intégrale du chapitre 49</a:t>
            </a:r>
          </a:p>
          <a:p>
            <a:endParaRPr lang="fr-FR" dirty="0"/>
          </a:p>
          <a:p>
            <a:r>
              <a:rPr lang="fr-FR" sz="2000" dirty="0"/>
              <a:t> </a:t>
            </a:r>
            <a:r>
              <a:rPr lang="fr-FR" sz="3200" dirty="0"/>
              <a:t>a-l ’arrivée du monsieur demandé par le condamné</a:t>
            </a:r>
          </a:p>
          <a:p>
            <a:r>
              <a:rPr lang="fr-FR" sz="3200" dirty="0"/>
              <a:t>      Pendant que </a:t>
            </a:r>
            <a:r>
              <a:rPr lang="fr-FR" sz="3200" dirty="0">
                <a:solidFill>
                  <a:srgbClr val="00FF00"/>
                </a:solidFill>
              </a:rPr>
              <a:t>le condamné </a:t>
            </a:r>
            <a:r>
              <a:rPr lang="fr-FR" sz="3200" dirty="0"/>
              <a:t>écrivait ses dernières volontés, </a:t>
            </a:r>
            <a:r>
              <a:rPr lang="fr-FR" sz="3200" dirty="0">
                <a:solidFill>
                  <a:srgbClr val="0000FF"/>
                </a:solidFill>
              </a:rPr>
              <a:t>un monsieur est arrivé</a:t>
            </a:r>
            <a:r>
              <a:rPr lang="fr-FR" sz="3200" dirty="0"/>
              <a:t>. Le condamné n’a aucune idée sur le statut de cet homme à qui </a:t>
            </a:r>
            <a:r>
              <a:rPr lang="fr-FR" sz="3200" dirty="0">
                <a:solidFill>
                  <a:srgbClr val="00FF00"/>
                </a:solidFill>
              </a:rPr>
              <a:t>il</a:t>
            </a:r>
            <a:r>
              <a:rPr lang="fr-FR" sz="3200" dirty="0"/>
              <a:t> voulait présenter une déclaration. Ainsi le condamné l’a-t- il désigné par </a:t>
            </a:r>
            <a:r>
              <a:rPr lang="fr-FR" sz="3200" dirty="0">
                <a:solidFill>
                  <a:srgbClr val="00B0F0"/>
                </a:solidFill>
              </a:rPr>
              <a:t>un juge, un commissaire, un magistrat</a:t>
            </a:r>
            <a:r>
              <a:rPr lang="fr-FR" sz="3200" dirty="0"/>
              <a:t>. C’était la personne que le condamné a demandée à voir dès son arrivée à la place de Grève. Et c’est pourquoi le condamné </a:t>
            </a:r>
            <a:r>
              <a:rPr lang="fr-FR" sz="3200" dirty="0">
                <a:solidFill>
                  <a:srgbClr val="FF0066"/>
                </a:solidFill>
              </a:rPr>
              <a:t>a été placé </a:t>
            </a:r>
            <a:r>
              <a:rPr lang="fr-FR" sz="3200" dirty="0"/>
              <a:t>dans une chambre à </a:t>
            </a:r>
            <a:r>
              <a:rPr lang="fr-FR" sz="3200" u="sng" dirty="0">
                <a:solidFill>
                  <a:srgbClr val="CC00CC"/>
                </a:solidFill>
              </a:rPr>
              <a:t>l’Hôtel de Ville </a:t>
            </a:r>
            <a:r>
              <a:rPr lang="fr-FR" sz="3200" dirty="0"/>
              <a:t>.Par la même occasion, j’aimerais encore vous rappeler que l’Hôtel de Ville n’était pas dans le programme  de </a:t>
            </a:r>
            <a:r>
              <a:rPr lang="fr-FR" sz="3200" dirty="0">
                <a:solidFill>
                  <a:srgbClr val="C00000"/>
                </a:solidFill>
              </a:rPr>
              <a:t>l’exécution.</a:t>
            </a:r>
          </a:p>
        </p:txBody>
      </p:sp>
    </p:spTree>
    <p:extLst>
      <p:ext uri="{BB962C8B-B14F-4D97-AF65-F5344CB8AC3E}">
        <p14:creationId xmlns:p14="http://schemas.microsoft.com/office/powerpoint/2010/main" val="312090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41AE2461-7FC2-4559-80BE-B45A5A7589F5}"/>
              </a:ext>
            </a:extLst>
          </p:cNvPr>
          <p:cNvSpPr txBox="1"/>
          <p:nvPr/>
        </p:nvSpPr>
        <p:spPr>
          <a:xfrm>
            <a:off x="772358" y="337350"/>
            <a:ext cx="1054667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</a:rPr>
              <a:t>b-La déclaration du condamné</a:t>
            </a:r>
            <a:r>
              <a:rPr lang="fr-FR" sz="2200" b="1" dirty="0">
                <a:highlight>
                  <a:srgbClr val="FFFF00"/>
                </a:highlight>
              </a:rPr>
              <a:t>: </a:t>
            </a:r>
            <a:r>
              <a:rPr lang="fr-FR" sz="2200" b="1" dirty="0">
                <a:solidFill>
                  <a:srgbClr val="FF0000"/>
                </a:solidFill>
                <a:highlight>
                  <a:srgbClr val="FFFF00"/>
                </a:highlight>
              </a:rPr>
              <a:t>Déception et pitié</a:t>
            </a:r>
          </a:p>
          <a:p>
            <a:endParaRPr lang="fr-FR" sz="2200" b="1" dirty="0">
              <a:solidFill>
                <a:srgbClr val="FF0000"/>
              </a:solidFill>
            </a:endParaRPr>
          </a:p>
          <a:p>
            <a:r>
              <a:rPr lang="fr-FR" sz="2200" b="1" dirty="0"/>
              <a:t>  Le condamné, en apercevant </a:t>
            </a:r>
            <a:r>
              <a:rPr lang="fr-FR" sz="2200" b="1" dirty="0">
                <a:solidFill>
                  <a:srgbClr val="0000FF"/>
                </a:solidFill>
              </a:rPr>
              <a:t>ce monsieur</a:t>
            </a:r>
            <a:r>
              <a:rPr lang="fr-FR" sz="2200" b="1" dirty="0"/>
              <a:t>, a joint ses deux mains, s’est trainé sur ses genoux et  lui a demandé qu’on lui accordait </a:t>
            </a:r>
            <a:r>
              <a:rPr lang="fr-FR" sz="2200" b="1" dirty="0">
                <a:solidFill>
                  <a:srgbClr val="009900"/>
                </a:solidFill>
              </a:rPr>
              <a:t>sa grâce</a:t>
            </a:r>
            <a:r>
              <a:rPr lang="fr-FR" sz="2200" b="1" dirty="0"/>
              <a:t>. Mais, </a:t>
            </a:r>
            <a:r>
              <a:rPr lang="fr-FR" sz="2200" b="1" dirty="0">
                <a:solidFill>
                  <a:srgbClr val="0000FF"/>
                </a:solidFill>
              </a:rPr>
              <a:t>ce monsieur</a:t>
            </a:r>
            <a:r>
              <a:rPr lang="fr-FR" sz="2200" b="1" dirty="0"/>
              <a:t>, </a:t>
            </a:r>
            <a:r>
              <a:rPr lang="fr-FR" sz="2200" b="1" dirty="0">
                <a:solidFill>
                  <a:srgbClr val="FF0000"/>
                </a:solidFill>
              </a:rPr>
              <a:t>indifféremment </a:t>
            </a:r>
            <a:r>
              <a:rPr lang="fr-FR" sz="2200" b="1" dirty="0"/>
              <a:t>, lui a répondu par une expression du visage en </a:t>
            </a:r>
            <a:r>
              <a:rPr lang="fr-FR" sz="2200" b="1" dirty="0">
                <a:highlight>
                  <a:srgbClr val="808080"/>
                </a:highlight>
              </a:rPr>
              <a:t>souriant fatalement </a:t>
            </a:r>
            <a:r>
              <a:rPr lang="fr-FR" sz="2200" b="1" dirty="0"/>
              <a:t>comme s’il lui dit </a:t>
            </a:r>
            <a:r>
              <a:rPr lang="fr-FR" sz="2200" b="1" dirty="0">
                <a:solidFill>
                  <a:srgbClr val="FF0000"/>
                </a:solidFill>
              </a:rPr>
              <a:t>« impossible »  </a:t>
            </a:r>
            <a:r>
              <a:rPr lang="fr-FR" sz="2200" b="1" dirty="0"/>
              <a:t>ou  </a:t>
            </a:r>
            <a:r>
              <a:rPr lang="fr-FR" sz="2200" b="1" dirty="0">
                <a:solidFill>
                  <a:srgbClr val="FF0000"/>
                </a:solidFill>
              </a:rPr>
              <a:t>« je ne peux rien faire pour toi » </a:t>
            </a:r>
            <a:r>
              <a:rPr lang="fr-FR" sz="2200" b="1" dirty="0"/>
              <a:t>.Et d’où l’emploi de l’oxymore ‘’ </a:t>
            </a:r>
            <a:r>
              <a:rPr lang="fr-FR" sz="2200" b="1" dirty="0">
                <a:solidFill>
                  <a:srgbClr val="FF0000"/>
                </a:solidFill>
              </a:rPr>
              <a:t>souriant fatalement’’</a:t>
            </a:r>
            <a:r>
              <a:rPr lang="fr-FR" sz="2200" b="1" dirty="0"/>
              <a:t>. Une réponse </a:t>
            </a:r>
            <a:r>
              <a:rPr lang="fr-FR" sz="2200" b="1" dirty="0">
                <a:solidFill>
                  <a:schemeClr val="tx2">
                    <a:lumMod val="75000"/>
                  </a:schemeClr>
                </a:solidFill>
              </a:rPr>
              <a:t>sinistre et mortelle </a:t>
            </a:r>
            <a:r>
              <a:rPr lang="fr-FR" sz="2200" b="1" dirty="0"/>
              <a:t>pour le condamné: C’était le paroxysme de la déception de la part du condamné. Malgré le refus, le condamné </a:t>
            </a:r>
            <a:r>
              <a:rPr lang="fr-FR" sz="2200" b="1" dirty="0">
                <a:highlight>
                  <a:srgbClr val="FFFF00"/>
                </a:highlight>
              </a:rPr>
              <a:t>a multiplié ses supplications </a:t>
            </a:r>
            <a:r>
              <a:rPr lang="fr-FR" sz="2200" b="1" dirty="0"/>
              <a:t>pour qu’il reporte l’exécution de cinq minutes .</a:t>
            </a:r>
          </a:p>
          <a:p>
            <a:r>
              <a:rPr lang="fr-FR" sz="2200" b="1" dirty="0"/>
              <a:t>      → </a:t>
            </a:r>
            <a:r>
              <a:rPr lang="fr-FR" sz="2200" b="1" dirty="0">
                <a:highlight>
                  <a:srgbClr val="00FF00"/>
                </a:highlight>
              </a:rPr>
              <a:t>registre pathétique: </a:t>
            </a:r>
            <a:r>
              <a:rPr lang="fr-FR" sz="2200" b="1" dirty="0"/>
              <a:t>le lecteur est fort impacté et ne peut guère rester différent vis-à-vis de cette situation douloureuse et pitoyable  dans laquelle est le condamné .</a:t>
            </a:r>
          </a:p>
          <a:p>
            <a:r>
              <a:rPr lang="fr-FR" sz="2200" b="1" dirty="0"/>
              <a:t>     →</a:t>
            </a:r>
            <a:r>
              <a:rPr lang="fr-FR" sz="2200" b="1" dirty="0">
                <a:highlight>
                  <a:srgbClr val="00FFFF"/>
                </a:highlight>
              </a:rPr>
              <a:t>Sentiments éprouvés par le lecteur: </a:t>
            </a:r>
            <a:r>
              <a:rPr lang="fr-FR" sz="2200" b="1" i="1" u="sng" dirty="0">
                <a:solidFill>
                  <a:schemeClr val="tx2"/>
                </a:solidFill>
              </a:rPr>
              <a:t>pitié, compassion , tristesse, chagrin</a:t>
            </a:r>
            <a:r>
              <a:rPr lang="fr-FR" sz="2200" b="1" dirty="0"/>
              <a:t>….</a:t>
            </a:r>
          </a:p>
          <a:p>
            <a:r>
              <a:rPr lang="fr-FR" sz="2200" b="1" dirty="0"/>
              <a:t>    </a:t>
            </a:r>
            <a:r>
              <a:rPr lang="fr-FR" sz="2200" b="1" dirty="0">
                <a:highlight>
                  <a:srgbClr val="FF00FF"/>
                </a:highlight>
              </a:rPr>
              <a:t>→ La réaction du condamné: </a:t>
            </a:r>
            <a:r>
              <a:rPr lang="fr-FR" sz="2200" b="1" dirty="0"/>
              <a:t>La colère s’empare du condamné; il est dans la déréliction et  l’incompréhension face à ce qui lui arrive :  </a:t>
            </a:r>
            <a:r>
              <a:rPr lang="fr-FR" sz="2200" b="1" dirty="0">
                <a:solidFill>
                  <a:srgbClr val="FF0000"/>
                </a:solidFill>
              </a:rPr>
              <a:t>Qui sait ? Elle viendra peut-être ! Cela est si horrible à mon âge de mourir ainsi …</a:t>
            </a:r>
            <a:r>
              <a:rPr lang="fr-FR" sz="2200" b="1" dirty="0"/>
              <a:t> </a:t>
            </a:r>
          </a:p>
          <a:p>
            <a:r>
              <a:rPr lang="fr-FR" sz="2200" b="1" dirty="0"/>
              <a:t>   Le condamné se sent abandonné, privé de tout secours .Tout s’oppose au condamné: le bourreau, la foule et vient s’ajouter un autre ennemi invisible  qui se manifeste dans le temps qui s’écoule si vite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2990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DD3E0639-66F2-4695-A276-E4E33F0747A2}"/>
              </a:ext>
            </a:extLst>
          </p:cNvPr>
          <p:cNvSpPr txBox="1"/>
          <p:nvPr/>
        </p:nvSpPr>
        <p:spPr>
          <a:xfrm>
            <a:off x="967666" y="91585"/>
            <a:ext cx="1130127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highlight>
                  <a:srgbClr val="FFFF00"/>
                </a:highlight>
              </a:rPr>
              <a:t>c- Le condamné et la foule</a:t>
            </a:r>
          </a:p>
          <a:p>
            <a:endParaRPr lang="fr-FR" sz="3200" dirty="0">
              <a:highlight>
                <a:srgbClr val="FFFF00"/>
              </a:highlight>
            </a:endParaRPr>
          </a:p>
          <a:p>
            <a:r>
              <a:rPr lang="fr-FR" dirty="0"/>
              <a:t>  </a:t>
            </a:r>
            <a:r>
              <a:rPr lang="fr-FR" sz="3200" dirty="0">
                <a:solidFill>
                  <a:srgbClr val="FF0000"/>
                </a:solidFill>
              </a:rPr>
              <a:t>La foule</a:t>
            </a:r>
            <a:r>
              <a:rPr lang="fr-FR" sz="3200" dirty="0"/>
              <a:t> a envahi la place de Grève  et dont </a:t>
            </a:r>
            <a:r>
              <a:rPr lang="fr-FR" sz="3200" dirty="0">
                <a:solidFill>
                  <a:schemeClr val="accent1">
                    <a:lumMod val="75000"/>
                  </a:schemeClr>
                </a:solidFill>
              </a:rPr>
              <a:t>la voix était tellement désagréable</a:t>
            </a:r>
            <a:r>
              <a:rPr lang="fr-FR" sz="3200" dirty="0"/>
              <a:t> que le condamné l’a </a:t>
            </a:r>
            <a:r>
              <a:rPr lang="fr-FR" sz="3200" dirty="0">
                <a:solidFill>
                  <a:srgbClr val="FF0000"/>
                </a:solidFill>
              </a:rPr>
              <a:t>comparée au  cri d’hyène </a:t>
            </a:r>
            <a:r>
              <a:rPr lang="fr-FR" sz="3200" dirty="0"/>
              <a:t>.Et pourquoi cette </a:t>
            </a:r>
            <a:r>
              <a:rPr lang="fr-FR" sz="3200" dirty="0">
                <a:highlight>
                  <a:srgbClr val="00FF00"/>
                </a:highlight>
              </a:rPr>
              <a:t>métaphore?</a:t>
            </a:r>
            <a:r>
              <a:rPr lang="fr-FR" sz="3200" dirty="0"/>
              <a:t>  D’abord, le cri de cet animal hideux ressemble à </a:t>
            </a:r>
            <a:r>
              <a:rPr lang="fr-FR" sz="3200" b="1" u="sng" dirty="0"/>
              <a:t>un  rire humain </a:t>
            </a:r>
            <a:r>
              <a:rPr lang="fr-FR" sz="3200" dirty="0"/>
              <a:t>( ricaner) ,il est si désagréable à entendre .Ensuite, ce cri leur permet d</a:t>
            </a:r>
            <a:r>
              <a:rPr lang="fr-FR" sz="3200" b="1" u="sng" dirty="0"/>
              <a:t>’avertir leurs congénères </a:t>
            </a:r>
            <a:r>
              <a:rPr lang="fr-FR" sz="3200" dirty="0"/>
              <a:t>qu’elles ont trouvé de la nourriture ( ici, la nourriture est le condamné) .Cela traduit sincèrement la haine, l’aversion que ressent le condamné envers cette foule carnassière  et cruelle .</a:t>
            </a:r>
          </a:p>
          <a:p>
            <a:endParaRPr lang="fr-FR" sz="2800" dirty="0"/>
          </a:p>
          <a:p>
            <a:endParaRPr lang="fr-FR" sz="2800" dirty="0"/>
          </a:p>
          <a:p>
            <a:pPr algn="ctr"/>
            <a:endParaRPr lang="fr-FR" sz="2800" dirty="0"/>
          </a:p>
          <a:p>
            <a:endParaRPr lang="fr-FR" sz="2800" dirty="0"/>
          </a:p>
          <a:p>
            <a:pPr algn="ctr"/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DC10E60-8873-4518-9C99-09603891E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894" y="5045576"/>
            <a:ext cx="1867870" cy="162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24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27F55CAA-53EA-453A-A23D-94A47C147C91}"/>
              </a:ext>
            </a:extLst>
          </p:cNvPr>
          <p:cNvSpPr txBox="1"/>
          <p:nvPr/>
        </p:nvSpPr>
        <p:spPr>
          <a:xfrm>
            <a:off x="999241" y="301658"/>
            <a:ext cx="10671143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>
                <a:highlight>
                  <a:srgbClr val="FFFF00"/>
                </a:highlight>
              </a:rPr>
              <a:t>d-La</a:t>
            </a:r>
            <a:r>
              <a:rPr lang="fr-FR" sz="2800" dirty="0">
                <a:highlight>
                  <a:srgbClr val="FFFF00"/>
                </a:highlight>
              </a:rPr>
              <a:t> progression du désespoir du désespoir du condamné</a:t>
            </a:r>
          </a:p>
          <a:p>
            <a:r>
              <a:rPr lang="fr-FR" sz="2400" dirty="0"/>
              <a:t> Même si le condamné est sûr de son exécution </a:t>
            </a:r>
            <a:r>
              <a:rPr lang="fr-FR" sz="2400" dirty="0">
                <a:highlight>
                  <a:srgbClr val="00FF00"/>
                </a:highlight>
              </a:rPr>
              <a:t>,il espère </a:t>
            </a:r>
            <a:r>
              <a:rPr lang="fr-FR" sz="2400" dirty="0"/>
              <a:t>encore avoir une solution miraculeuse à son sort fatal( l’instinct de survie) .Or, au fur et mesure que l’heure de l’exécution approche ,le condamné se plonge dans</a:t>
            </a:r>
            <a:r>
              <a:rPr lang="fr-FR" sz="2400" b="1" u="sng" dirty="0"/>
              <a:t> le désespoir </a:t>
            </a:r>
            <a:r>
              <a:rPr lang="fr-FR" sz="2400" dirty="0"/>
              <a:t>absolu . Observons ces expressions montrant l</a:t>
            </a:r>
            <a:r>
              <a:rPr lang="fr-FR" sz="2400" b="1" u="sng" dirty="0">
                <a:solidFill>
                  <a:srgbClr val="FF0000"/>
                </a:solidFill>
              </a:rPr>
              <a:t>’accroissemen</a:t>
            </a:r>
            <a:r>
              <a:rPr lang="fr-FR" sz="2400" dirty="0"/>
              <a:t>t de la détresse et du désespoir du condamné :</a:t>
            </a:r>
          </a:p>
          <a:p>
            <a:r>
              <a:rPr lang="fr-FR" sz="2400" dirty="0"/>
              <a:t>  -  </a:t>
            </a:r>
            <a:r>
              <a:rPr lang="fr-FR" sz="2400" b="1" u="sng" dirty="0">
                <a:solidFill>
                  <a:srgbClr val="7030A0"/>
                </a:solidFill>
              </a:rPr>
              <a:t>« ma grâce » «  fatalement »</a:t>
            </a:r>
          </a:p>
          <a:p>
            <a:r>
              <a:rPr lang="fr-FR" sz="2400" b="1" u="sng" dirty="0">
                <a:solidFill>
                  <a:srgbClr val="7030A0"/>
                </a:solidFill>
              </a:rPr>
              <a:t>  -   « ma grâce par pitié cinq minutes »</a:t>
            </a:r>
          </a:p>
          <a:p>
            <a:r>
              <a:rPr lang="fr-FR" sz="2400" b="1" u="sng" dirty="0">
                <a:solidFill>
                  <a:srgbClr val="7030A0"/>
                </a:solidFill>
              </a:rPr>
              <a:t>  -  « </a:t>
            </a:r>
            <a:r>
              <a:rPr lang="fr-FR" sz="2400" b="1" u="sng" dirty="0" err="1">
                <a:solidFill>
                  <a:srgbClr val="7030A0"/>
                </a:solidFill>
              </a:rPr>
              <a:t>Eh,par</a:t>
            </a:r>
            <a:r>
              <a:rPr lang="fr-FR" sz="2400" b="1" u="sng" dirty="0">
                <a:solidFill>
                  <a:srgbClr val="7030A0"/>
                </a:solidFill>
              </a:rPr>
              <a:t> pitié une minute »</a:t>
            </a:r>
          </a:p>
          <a:p>
            <a:r>
              <a:rPr lang="fr-FR" sz="2400" b="1" u="sng" dirty="0">
                <a:solidFill>
                  <a:srgbClr val="7030A0"/>
                </a:solidFill>
              </a:rPr>
              <a:t>  -« Ah! Les misérables !il me semble qu’on monte </a:t>
            </a:r>
            <a:r>
              <a:rPr lang="fr-FR" sz="2400" dirty="0">
                <a:solidFill>
                  <a:srgbClr val="FF0000"/>
                </a:solidFill>
              </a:rPr>
              <a:t>l’escalier </a:t>
            </a:r>
            <a:r>
              <a:rPr lang="fr-FR" sz="2400" dirty="0"/>
              <a:t>» </a:t>
            </a:r>
            <a:r>
              <a:rPr lang="fr-FR" sz="2400" b="1" dirty="0"/>
              <a:t>→ </a:t>
            </a:r>
            <a:r>
              <a:rPr lang="fr-FR" sz="2400" dirty="0"/>
              <a:t>   </a:t>
            </a:r>
            <a:r>
              <a:rPr lang="fr-FR" sz="2400" dirty="0">
                <a:solidFill>
                  <a:srgbClr val="FF0000"/>
                </a:solidFill>
              </a:rPr>
              <a:t>l’escalier </a:t>
            </a:r>
            <a:r>
              <a:rPr lang="fr-FR" sz="2400" dirty="0"/>
              <a:t>de l’échafaud</a:t>
            </a:r>
          </a:p>
          <a:p>
            <a:endParaRPr lang="fr-FR" dirty="0"/>
          </a:p>
          <a:p>
            <a:pPr algn="ctr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 </a:t>
            </a:r>
          </a:p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2216EBC-0447-4BA2-8B3D-D8A4271792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0" y="4185501"/>
            <a:ext cx="2794000" cy="237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71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34C7E6A-2390-4222-9F2A-C2E8DC84E9C2}"/>
              </a:ext>
            </a:extLst>
          </p:cNvPr>
          <p:cNvSpPr txBox="1"/>
          <p:nvPr/>
        </p:nvSpPr>
        <p:spPr>
          <a:xfrm>
            <a:off x="386499" y="263951"/>
            <a:ext cx="1172694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highlight>
                  <a:srgbClr val="FFFF00"/>
                </a:highlight>
              </a:rPr>
              <a:t>e-Pourquoi le texte est-il dominé par des exclamations et des interrogations?</a:t>
            </a:r>
          </a:p>
          <a:p>
            <a:endParaRPr lang="fr-FR" sz="3200" b="1" dirty="0">
              <a:highlight>
                <a:srgbClr val="FFFF00"/>
              </a:highlight>
            </a:endParaRPr>
          </a:p>
          <a:p>
            <a:r>
              <a:rPr lang="fr-FR" sz="3200" dirty="0"/>
              <a:t>  Cette ponctuation permet la mise en valeur de  </a:t>
            </a:r>
            <a:r>
              <a:rPr lang="fr-FR" sz="3200" u="sng" dirty="0">
                <a:solidFill>
                  <a:schemeClr val="accent1">
                    <a:lumMod val="50000"/>
                  </a:schemeClr>
                </a:solidFill>
              </a:rPr>
              <a:t>la stupeur, de l’incompréhension , de la déréliction et de la colère</a:t>
            </a:r>
            <a:r>
              <a:rPr lang="fr-FR" sz="3200" dirty="0"/>
              <a:t> du condamné face à ce qui lui arrive .</a:t>
            </a:r>
          </a:p>
          <a:p>
            <a:endParaRPr lang="fr-FR" sz="3200" dirty="0"/>
          </a:p>
          <a:p>
            <a:r>
              <a:rPr lang="fr-FR" sz="3200" dirty="0"/>
              <a:t> </a:t>
            </a:r>
            <a:r>
              <a:rPr lang="fr-FR" sz="3200" b="1" dirty="0"/>
              <a:t>→ </a:t>
            </a:r>
            <a:r>
              <a:rPr lang="fr-FR" sz="3200" b="1" dirty="0">
                <a:highlight>
                  <a:srgbClr val="FF0000"/>
                </a:highlight>
              </a:rPr>
              <a:t>registre tragique :  </a:t>
            </a:r>
            <a:r>
              <a:rPr lang="fr-FR" sz="3200" b="1" dirty="0"/>
              <a:t>la mort du condamné est inéluctable. Il n’a aucun échappatoire d’éviter son sort tragique .</a:t>
            </a:r>
          </a:p>
          <a:p>
            <a:endParaRPr lang="fr-FR" sz="3200" b="1" dirty="0"/>
          </a:p>
          <a:p>
            <a:r>
              <a:rPr lang="fr-FR" dirty="0"/>
              <a:t> </a:t>
            </a:r>
            <a:r>
              <a:rPr lang="fr-FR" sz="2800" b="1" dirty="0"/>
              <a:t>→</a:t>
            </a:r>
            <a:r>
              <a:rPr lang="fr-FR" sz="2800" dirty="0"/>
              <a:t> </a:t>
            </a:r>
            <a:r>
              <a:rPr lang="fr-FR" sz="2800" b="1" dirty="0"/>
              <a:t>Le condamné est dans </a:t>
            </a:r>
            <a:r>
              <a:rPr lang="fr-FR" sz="2800" b="1" dirty="0">
                <a:solidFill>
                  <a:srgbClr val="FF0000"/>
                </a:solidFill>
              </a:rPr>
              <a:t>une situation désespérée </a:t>
            </a:r>
            <a:r>
              <a:rPr lang="fr-FR" sz="2800" b="1" dirty="0"/>
              <a:t>, victime de la fatalité, il est voué à la mort. Ce  qui suscite </a:t>
            </a:r>
            <a:r>
              <a:rPr lang="fr-FR" sz="2800" b="1" dirty="0">
                <a:highlight>
                  <a:srgbClr val="00FF00"/>
                </a:highlight>
              </a:rPr>
              <a:t>la compassion du lecteur.</a:t>
            </a:r>
            <a:endParaRPr lang="fr-FR" sz="4400" b="1" dirty="0">
              <a:highlight>
                <a:srgbClr val="00FF00"/>
              </a:highlight>
            </a:endParaRPr>
          </a:p>
          <a:p>
            <a:r>
              <a:rPr lang="fr-FR" sz="3200" b="1" dirty="0"/>
              <a:t>  </a:t>
            </a:r>
          </a:p>
          <a:p>
            <a:endParaRPr lang="fr-FR" dirty="0"/>
          </a:p>
          <a:p>
            <a:r>
              <a:rPr lang="fr-FR" dirty="0"/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2831660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A0E3C598-A911-49A9-9E39-D605729AE347}"/>
              </a:ext>
            </a:extLst>
          </p:cNvPr>
          <p:cNvSpPr txBox="1"/>
          <p:nvPr/>
        </p:nvSpPr>
        <p:spPr>
          <a:xfrm>
            <a:off x="1084082" y="395926"/>
            <a:ext cx="1018094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f- Interprétation de la phrase </a:t>
            </a:r>
            <a:r>
              <a:rPr lang="fr-FR" sz="3600" u="sng" dirty="0">
                <a:solidFill>
                  <a:srgbClr val="C00000"/>
                </a:solidFill>
              </a:rPr>
              <a:t>‘’ Il est quatre heures’’</a:t>
            </a:r>
          </a:p>
          <a:p>
            <a:endParaRPr lang="fr-FR" sz="2400" u="sng" dirty="0">
              <a:solidFill>
                <a:srgbClr val="C00000"/>
              </a:solidFill>
            </a:endParaRPr>
          </a:p>
          <a:p>
            <a:r>
              <a:rPr lang="fr-FR" sz="2400" i="1" dirty="0"/>
              <a:t>       </a:t>
            </a:r>
            <a:r>
              <a:rPr lang="fr-FR" sz="2400" b="1" dirty="0"/>
              <a:t> → </a:t>
            </a:r>
            <a:r>
              <a:rPr lang="fr-FR" sz="2400" i="1" dirty="0"/>
              <a:t> </a:t>
            </a:r>
            <a:r>
              <a:rPr lang="fr-FR" sz="2400" i="1" dirty="0">
                <a:highlight>
                  <a:srgbClr val="FF00FF"/>
                </a:highlight>
              </a:rPr>
              <a:t> </a:t>
            </a:r>
            <a:r>
              <a:rPr lang="fr-FR" sz="2800" dirty="0">
                <a:highlight>
                  <a:srgbClr val="FF00FF"/>
                </a:highlight>
              </a:rPr>
              <a:t>Le dernier chapitre </a:t>
            </a:r>
            <a:r>
              <a:rPr lang="fr-FR" sz="2800" dirty="0"/>
              <a:t>du Dernier Jour d’un condamné </a:t>
            </a:r>
            <a:r>
              <a:rPr lang="fr-FR" sz="2800" b="1" u="sng" dirty="0"/>
              <a:t>n’a rien d’héroïque</a:t>
            </a:r>
            <a:r>
              <a:rPr lang="fr-FR" sz="2800" dirty="0"/>
              <a:t>. Il se termine pour le condamné par des points de suspension qui évoquent cet aphorisme ultérieur de Victor Hugo : « La vie est une phrase interrompue. » L’heure de l’exécution programmée apparaît en dessous </a:t>
            </a:r>
            <a:r>
              <a:rPr lang="fr-FR" sz="2800" b="1" dirty="0">
                <a:highlight>
                  <a:srgbClr val="00FFFF"/>
                </a:highlight>
              </a:rPr>
              <a:t>en lettres capitales</a:t>
            </a:r>
            <a:r>
              <a:rPr lang="fr-FR" sz="2800" dirty="0"/>
              <a:t>, comme la peine, et comme un titre de chapitre à l’envers, peut-être celui de ce </a:t>
            </a:r>
            <a:r>
              <a:rPr lang="fr-FR" sz="2800" b="1" dirty="0">
                <a:highlight>
                  <a:srgbClr val="00FF00"/>
                </a:highlight>
              </a:rPr>
              <a:t>cinquantième chapi</a:t>
            </a:r>
            <a:r>
              <a:rPr lang="fr-FR" sz="2800" dirty="0"/>
              <a:t>tre qui ne sera jamais écrit.</a:t>
            </a:r>
          </a:p>
          <a:p>
            <a:r>
              <a:rPr lang="fr-FR" sz="2800" dirty="0"/>
              <a:t>      </a:t>
            </a:r>
            <a:r>
              <a:rPr lang="fr-FR" sz="2800" b="1" dirty="0"/>
              <a:t> → Elle agit comme le couperet qui tranche la tête du condamné.</a:t>
            </a:r>
          </a:p>
          <a:p>
            <a:r>
              <a:rPr lang="fr-FR" sz="2800" b="1" dirty="0"/>
              <a:t>       → Une clausule ouverte afin que le lecteur réfléchisse sur les souffrances que génère la peine de mort.</a:t>
            </a:r>
          </a:p>
          <a:p>
            <a:r>
              <a:rPr lang="fr-FR" sz="2800" b="1" dirty="0"/>
              <a:t>      → Un cri pour l’abolition de la peine de mort.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867391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0316411-799F-45AD-86C2-D4D1CCFA0D13}"/>
              </a:ext>
            </a:extLst>
          </p:cNvPr>
          <p:cNvSpPr txBox="1"/>
          <p:nvPr/>
        </p:nvSpPr>
        <p:spPr>
          <a:xfrm>
            <a:off x="791852" y="301658"/>
            <a:ext cx="10435472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u="sng" dirty="0">
                <a:highlight>
                  <a:srgbClr val="FF0066"/>
                </a:highlight>
              </a:rPr>
              <a:t>Synthèse :</a:t>
            </a:r>
          </a:p>
          <a:p>
            <a:r>
              <a:rPr lang="fr-FR" sz="3600" dirty="0"/>
              <a:t>    </a:t>
            </a:r>
            <a:r>
              <a:rPr lang="fr-FR" sz="2800" dirty="0"/>
              <a:t>Ce chapitre parait encore plus </a:t>
            </a:r>
            <a:r>
              <a:rPr lang="fr-FR" sz="2800" dirty="0">
                <a:highlight>
                  <a:srgbClr val="00FF00"/>
                </a:highlight>
              </a:rPr>
              <a:t>invraisemblable( </a:t>
            </a:r>
            <a:r>
              <a:rPr lang="fr-FR" sz="2800" dirty="0"/>
              <a:t>fictif</a:t>
            </a:r>
            <a:r>
              <a:rPr lang="fr-FR" sz="3200" dirty="0"/>
              <a:t>);écriture et actions qui coïncident totalement( </a:t>
            </a:r>
            <a:r>
              <a:rPr lang="fr-FR" sz="3200" dirty="0">
                <a:highlight>
                  <a:srgbClr val="00FFFF"/>
                </a:highlight>
              </a:rPr>
              <a:t>se passent au même temps).</a:t>
            </a:r>
          </a:p>
          <a:p>
            <a:r>
              <a:rPr lang="fr-FR" sz="3200" dirty="0"/>
              <a:t>   Le condamné peut-il en même temps demander sa grâce ,supplier et écrire.</a:t>
            </a:r>
          </a:p>
          <a:p>
            <a:r>
              <a:rPr lang="fr-FR" sz="3200" dirty="0"/>
              <a:t>    La  description des derniers moments, leur </a:t>
            </a:r>
            <a:r>
              <a:rPr lang="fr-FR" sz="3200" dirty="0">
                <a:highlight>
                  <a:srgbClr val="FFFF00"/>
                </a:highlight>
              </a:rPr>
              <a:t>intensité dramatique </a:t>
            </a:r>
            <a:r>
              <a:rPr lang="fr-FR" sz="3200" dirty="0"/>
              <a:t>et la force compassionnelle qu’ils peuvent susciter chez le lecteur l’emportent définitivement sur les règles de la vraisemblance .Ainsi ,le lecteur ne va-t-il pas s’interroger sur la réalité de cette histoire.</a:t>
            </a:r>
          </a:p>
          <a:p>
            <a:r>
              <a:rPr lang="fr-FR" sz="3200" dirty="0"/>
              <a:t>                                                      </a:t>
            </a:r>
            <a:r>
              <a:rPr lang="fr-FR" sz="3200" dirty="0">
                <a:highlight>
                  <a:srgbClr val="FF00FF"/>
                </a:highlight>
              </a:rPr>
              <a:t>Fin du roman  </a:t>
            </a:r>
            <a:r>
              <a:rPr lang="fr-FR" sz="3200" dirty="0">
                <a:highlight>
                  <a:srgbClr val="00FF00"/>
                </a:highlight>
              </a:rPr>
              <a:t>Mr CHARAFI</a:t>
            </a:r>
          </a:p>
          <a:p>
            <a:r>
              <a:rPr lang="fr-FR" sz="3200" dirty="0"/>
              <a:t>                                                                               Merci à vous </a:t>
            </a:r>
          </a:p>
        </p:txBody>
      </p:sp>
    </p:spTree>
    <p:extLst>
      <p:ext uri="{BB962C8B-B14F-4D97-AF65-F5344CB8AC3E}">
        <p14:creationId xmlns:p14="http://schemas.microsoft.com/office/powerpoint/2010/main" val="13079811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1000</Words>
  <Application>Microsoft Office PowerPoint</Application>
  <PresentationFormat>Grand écran</PresentationFormat>
  <Paragraphs>67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Le Dernier Jour d’un condamné Chapitre 49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Dernier Jour d’un condamné Chapitre 49</dc:title>
  <dc:creator>Hp</dc:creator>
  <cp:lastModifiedBy>Hp</cp:lastModifiedBy>
  <cp:revision>35</cp:revision>
  <dcterms:created xsi:type="dcterms:W3CDTF">2020-03-22T21:31:30Z</dcterms:created>
  <dcterms:modified xsi:type="dcterms:W3CDTF">2020-03-23T14:37:24Z</dcterms:modified>
</cp:coreProperties>
</file>